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65" r:id="rId3"/>
    <p:sldId id="296" r:id="rId4"/>
    <p:sldId id="293"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08" r:id="rId40"/>
    <p:sldId id="353" r:id="rId41"/>
    <p:sldId id="354" r:id="rId42"/>
    <p:sldId id="355" r:id="rId43"/>
    <p:sldId id="356" r:id="rId44"/>
    <p:sldId id="358" r:id="rId45"/>
    <p:sldId id="349" r:id="rId46"/>
    <p:sldId id="350" r:id="rId47"/>
    <p:sldId id="351" r:id="rId48"/>
    <p:sldId id="352" r:id="rId49"/>
    <p:sldId id="291" r:id="rId50"/>
    <p:sldId id="302" r:id="rId51"/>
    <p:sldId id="303" r:id="rId52"/>
    <p:sldId id="304" r:id="rId53"/>
    <p:sldId id="305" r:id="rId54"/>
    <p:sldId id="306" r:id="rId55"/>
    <p:sldId id="307" r:id="rId56"/>
    <p:sldId id="311" r:id="rId57"/>
    <p:sldId id="359" r:id="rId58"/>
    <p:sldId id="360" r:id="rId59"/>
    <p:sldId id="361" r:id="rId60"/>
    <p:sldId id="365" r:id="rId6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28" autoAdjust="0"/>
    <p:restoredTop sz="77559" autoAdjust="0"/>
  </p:normalViewPr>
  <p:slideViewPr>
    <p:cSldViewPr>
      <p:cViewPr>
        <p:scale>
          <a:sx n="100" d="100"/>
          <a:sy n="100" d="100"/>
        </p:scale>
        <p:origin x="312" y="144"/>
      </p:cViewPr>
      <p:guideLst>
        <p:guide orient="horz" pos="2160"/>
        <p:guide pos="2880"/>
      </p:guideLst>
    </p:cSldViewPr>
  </p:slideViewPr>
  <p:outlineViewPr>
    <p:cViewPr>
      <p:scale>
        <a:sx n="33" d="100"/>
        <a:sy n="33" d="100"/>
      </p:scale>
      <p:origin x="0" y="610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2808" y="-12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E492A794-75E8-4696-A471-6EF99C87D901}" type="datetimeFigureOut">
              <a:rPr lang="en-US" smtClean="0"/>
              <a:t>4/25/18</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22E0A9DE-2543-4974-8C35-5DEEDABCBB66}" type="slidenum">
              <a:rPr lang="en-US" smtClean="0"/>
              <a:t>‹#›</a:t>
            </a:fld>
            <a:endParaRPr lang="en-US"/>
          </a:p>
        </p:txBody>
      </p:sp>
    </p:spTree>
    <p:extLst>
      <p:ext uri="{BB962C8B-B14F-4D97-AF65-F5344CB8AC3E}">
        <p14:creationId xmlns:p14="http://schemas.microsoft.com/office/powerpoint/2010/main" val="2066408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33E9FB1-20F0-4FB8-BA83-B23437FAF232}" type="datetimeFigureOut">
              <a:rPr lang="en-US" smtClean="0"/>
              <a:t>4/25/18</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E9096D01-9EF0-4115-A526-490FEAF982CD}" type="slidenum">
              <a:rPr lang="en-US" smtClean="0"/>
              <a:t>‹#›</a:t>
            </a:fld>
            <a:endParaRPr lang="en-US"/>
          </a:p>
        </p:txBody>
      </p:sp>
    </p:spTree>
    <p:extLst>
      <p:ext uri="{BB962C8B-B14F-4D97-AF65-F5344CB8AC3E}">
        <p14:creationId xmlns:p14="http://schemas.microsoft.com/office/powerpoint/2010/main" val="223678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Presentation </a:t>
            </a:r>
            <a:r>
              <a:rPr lang="en-US" dirty="0"/>
              <a:t>modified and prepared by Alice Finch </a:t>
            </a:r>
            <a:r>
              <a:rPr lang="en-US" dirty="0" smtClean="0"/>
              <a:t>2013</a:t>
            </a:r>
            <a:endParaRPr lang="en-US" dirty="0"/>
          </a:p>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1</a:t>
            </a:fld>
            <a:endParaRPr lang="en-US"/>
          </a:p>
        </p:txBody>
      </p:sp>
    </p:spTree>
    <p:extLst>
      <p:ext uri="{BB962C8B-B14F-4D97-AF65-F5344CB8AC3E}">
        <p14:creationId xmlns:p14="http://schemas.microsoft.com/office/powerpoint/2010/main" val="148733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53</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54</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55</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56</a:t>
            </a:fld>
            <a:endParaRPr lang="en-US"/>
          </a:p>
        </p:txBody>
      </p:sp>
    </p:spTree>
    <p:extLst>
      <p:ext uri="{BB962C8B-B14F-4D97-AF65-F5344CB8AC3E}">
        <p14:creationId xmlns:p14="http://schemas.microsoft.com/office/powerpoint/2010/main" val="33543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2</a:t>
            </a:fld>
            <a:endParaRPr lang="en-US"/>
          </a:p>
        </p:txBody>
      </p:sp>
    </p:spTree>
    <p:extLst>
      <p:ext uri="{BB962C8B-B14F-4D97-AF65-F5344CB8AC3E}">
        <p14:creationId xmlns:p14="http://schemas.microsoft.com/office/powerpoint/2010/main" val="298563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3</a:t>
            </a:fld>
            <a:endParaRPr lang="en-US"/>
          </a:p>
        </p:txBody>
      </p:sp>
    </p:spTree>
    <p:extLst>
      <p:ext uri="{BB962C8B-B14F-4D97-AF65-F5344CB8AC3E}">
        <p14:creationId xmlns:p14="http://schemas.microsoft.com/office/powerpoint/2010/main" val="189282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4</a:t>
            </a:fld>
            <a:endParaRPr lang="en-US"/>
          </a:p>
        </p:txBody>
      </p:sp>
    </p:spTree>
    <p:extLst>
      <p:ext uri="{BB962C8B-B14F-4D97-AF65-F5344CB8AC3E}">
        <p14:creationId xmlns:p14="http://schemas.microsoft.com/office/powerpoint/2010/main" val="246211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39</a:t>
            </a:fld>
            <a:endParaRPr lang="en-US"/>
          </a:p>
        </p:txBody>
      </p:sp>
    </p:spTree>
    <p:extLst>
      <p:ext uri="{BB962C8B-B14F-4D97-AF65-F5344CB8AC3E}">
        <p14:creationId xmlns:p14="http://schemas.microsoft.com/office/powerpoint/2010/main" val="304745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49</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50</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51</a:t>
            </a:fld>
            <a:endParaRPr lang="en-US"/>
          </a:p>
        </p:txBody>
      </p:sp>
    </p:spTree>
    <p:extLst>
      <p:ext uri="{BB962C8B-B14F-4D97-AF65-F5344CB8AC3E}">
        <p14:creationId xmlns:p14="http://schemas.microsoft.com/office/powerpoint/2010/main" val="256659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96D01-9EF0-4115-A526-490FEAF982CD}" type="slidenum">
              <a:rPr lang="en-US" smtClean="0"/>
              <a:t>52</a:t>
            </a:fld>
            <a:endParaRPr lang="en-US"/>
          </a:p>
        </p:txBody>
      </p:sp>
    </p:spTree>
    <p:extLst>
      <p:ext uri="{BB962C8B-B14F-4D97-AF65-F5344CB8AC3E}">
        <p14:creationId xmlns:p14="http://schemas.microsoft.com/office/powerpoint/2010/main" val="256659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205738-D670-4729-B94D-12CBCAF4619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186901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05738-D670-4729-B94D-12CBCAF4619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217759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05738-D670-4729-B94D-12CBCAF4619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219796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05738-D670-4729-B94D-12CBCAF4619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235357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05738-D670-4729-B94D-12CBCAF4619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185394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05738-D670-4729-B94D-12CBCAF4619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98558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205738-D670-4729-B94D-12CBCAF46199}" type="datetimeFigureOut">
              <a:rPr lang="en-US" smtClean="0"/>
              <a:t>4/25/18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178976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205738-D670-4729-B94D-12CBCAF46199}" type="datetimeFigureOut">
              <a:rPr lang="en-US" smtClean="0"/>
              <a:t>4/25/18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346981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05738-D670-4729-B94D-12CBCAF46199}" type="datetimeFigureOut">
              <a:rPr lang="en-US" smtClean="0"/>
              <a:t>4/25/18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258742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05738-D670-4729-B94D-12CBCAF4619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310245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05738-D670-4729-B94D-12CBCAF4619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33660-B143-4DE1-A15F-58CA5B91021C}" type="slidenum">
              <a:rPr lang="en-US" smtClean="0"/>
              <a:t>‹#›</a:t>
            </a:fld>
            <a:endParaRPr lang="en-US"/>
          </a:p>
        </p:txBody>
      </p:sp>
    </p:spTree>
    <p:extLst>
      <p:ext uri="{BB962C8B-B14F-4D97-AF65-F5344CB8AC3E}">
        <p14:creationId xmlns:p14="http://schemas.microsoft.com/office/powerpoint/2010/main" val="1242753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05738-D670-4729-B94D-12CBCAF46199}" type="datetimeFigureOut">
              <a:rPr lang="en-US" smtClean="0"/>
              <a:t>4/25/18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33660-B143-4DE1-A15F-58CA5B91021C}" type="slidenum">
              <a:rPr lang="en-US" smtClean="0"/>
              <a:t>‹#›</a:t>
            </a:fld>
            <a:endParaRPr lang="en-US"/>
          </a:p>
        </p:txBody>
      </p:sp>
    </p:spTree>
    <p:extLst>
      <p:ext uri="{BB962C8B-B14F-4D97-AF65-F5344CB8AC3E}">
        <p14:creationId xmlns:p14="http://schemas.microsoft.com/office/powerpoint/2010/main" val="259744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858" y="381001"/>
            <a:ext cx="8461342" cy="1066800"/>
          </a:xfrm>
        </p:spPr>
        <p:txBody>
          <a:bodyPr>
            <a:normAutofit/>
          </a:bodyPr>
          <a:lstStyle/>
          <a:p>
            <a:r>
              <a:rPr lang="en-US" dirty="0" smtClean="0"/>
              <a:t>Middle Eastern Tile Designs</a:t>
            </a:r>
            <a:endParaRPr lang="en-US" dirty="0"/>
          </a:p>
        </p:txBody>
      </p:sp>
      <p:sp>
        <p:nvSpPr>
          <p:cNvPr id="3" name="Subtitle 2"/>
          <p:cNvSpPr>
            <a:spLocks noGrp="1"/>
          </p:cNvSpPr>
          <p:nvPr>
            <p:ph type="subTitle" idx="1"/>
          </p:nvPr>
        </p:nvSpPr>
        <p:spPr>
          <a:xfrm>
            <a:off x="381000" y="5867400"/>
            <a:ext cx="8382000" cy="762000"/>
          </a:xfrm>
        </p:spPr>
        <p:txBody>
          <a:bodyPr>
            <a:normAutofit fontScale="92500" lnSpcReduction="20000"/>
          </a:bodyPr>
          <a:lstStyle/>
          <a:p>
            <a:r>
              <a:rPr lang="en-US" sz="2800" dirty="0" smtClean="0">
                <a:solidFill>
                  <a:schemeClr val="tx1"/>
                </a:solidFill>
              </a:rPr>
              <a:t>5th Grade December Art Project</a:t>
            </a:r>
          </a:p>
          <a:p>
            <a:r>
              <a:rPr lang="en-US" sz="2400" dirty="0" smtClean="0">
                <a:solidFill>
                  <a:schemeClr val="tx1"/>
                </a:solidFill>
              </a:rPr>
              <a:t>West Mercer Elementary Art Enrichment Program</a:t>
            </a:r>
          </a:p>
        </p:txBody>
      </p:sp>
    </p:spTree>
    <p:extLst>
      <p:ext uri="{BB962C8B-B14F-4D97-AF65-F5344CB8AC3E}">
        <p14:creationId xmlns:p14="http://schemas.microsoft.com/office/powerpoint/2010/main" val="26445799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4099895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58649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4676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99745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57927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58117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34890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33920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734415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00433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this PowerPoint Works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Some of the slides in this presentation are hidden. (The slide number has a box and slash through it.) A hidden slide will not be shown in ‘</a:t>
            </a:r>
            <a:r>
              <a:rPr lang="en-US" dirty="0"/>
              <a:t>s</a:t>
            </a:r>
            <a:r>
              <a:rPr lang="en-US" dirty="0" smtClean="0"/>
              <a:t>lide show’ mode.  It is visible and can be edited etc. in ‘normal’ mode. You can change modes on the view tab or with the icons in the lower right corner.</a:t>
            </a:r>
          </a:p>
          <a:p>
            <a:r>
              <a:rPr lang="en-US" dirty="0"/>
              <a:t>If you want to print this presentation, please select ‘2 slides per page’ to save on toner and paper</a:t>
            </a:r>
            <a:r>
              <a:rPr lang="en-US" dirty="0" smtClean="0"/>
              <a:t>.</a:t>
            </a:r>
            <a:endParaRPr lang="en-US" dirty="0"/>
          </a:p>
        </p:txBody>
      </p:sp>
    </p:spTree>
    <p:extLst>
      <p:ext uri="{BB962C8B-B14F-4D97-AF65-F5344CB8AC3E}">
        <p14:creationId xmlns:p14="http://schemas.microsoft.com/office/powerpoint/2010/main" val="312329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38676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95862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21640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88604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086565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29661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99163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8758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458072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415894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Lesson Overview 1</a:t>
            </a:r>
            <a:endParaRPr lang="en-US" dirty="0"/>
          </a:p>
        </p:txBody>
      </p:sp>
      <p:sp>
        <p:nvSpPr>
          <p:cNvPr id="3" name="Content Placeholder 2"/>
          <p:cNvSpPr>
            <a:spLocks noGrp="1"/>
          </p:cNvSpPr>
          <p:nvPr>
            <p:ph idx="1"/>
          </p:nvPr>
        </p:nvSpPr>
        <p:spPr>
          <a:xfrm>
            <a:off x="457200" y="1066800"/>
            <a:ext cx="8229600" cy="5410200"/>
          </a:xfrm>
        </p:spPr>
        <p:txBody>
          <a:bodyPr>
            <a:noAutofit/>
          </a:bodyPr>
          <a:lstStyle/>
          <a:p>
            <a:r>
              <a:rPr lang="en-US" sz="2000" dirty="0"/>
              <a:t>Lesson: </a:t>
            </a:r>
            <a:r>
              <a:rPr lang="en-US" sz="2000" dirty="0" smtClean="0"/>
              <a:t>symmetry, geometric repetition </a:t>
            </a:r>
            <a:r>
              <a:rPr lang="en-US" sz="2000" dirty="0"/>
              <a:t>	</a:t>
            </a:r>
          </a:p>
          <a:p>
            <a:r>
              <a:rPr lang="en-US" sz="2000" dirty="0"/>
              <a:t>Time</a:t>
            </a:r>
            <a:r>
              <a:rPr lang="en-US" sz="2000" dirty="0" smtClean="0"/>
              <a:t>: 75 minutes</a:t>
            </a:r>
            <a:r>
              <a:rPr lang="en-US" sz="2000" dirty="0"/>
              <a:t>	</a:t>
            </a:r>
            <a:endParaRPr lang="en-US" sz="2000" dirty="0" smtClean="0"/>
          </a:p>
          <a:p>
            <a:r>
              <a:rPr lang="en-US" sz="2000" dirty="0" smtClean="0"/>
              <a:t>Volunteers</a:t>
            </a:r>
            <a:r>
              <a:rPr lang="en-US" sz="2000" dirty="0"/>
              <a:t>: </a:t>
            </a:r>
            <a:r>
              <a:rPr lang="en-US" sz="2000" dirty="0" smtClean="0"/>
              <a:t>3</a:t>
            </a:r>
            <a:endParaRPr lang="en-US" sz="2000" dirty="0"/>
          </a:p>
          <a:p>
            <a:r>
              <a:rPr lang="en-US" sz="2000" dirty="0"/>
              <a:t>Medium</a:t>
            </a:r>
            <a:r>
              <a:rPr lang="en-US" sz="2000" dirty="0" smtClean="0"/>
              <a:t>: origami paper </a:t>
            </a:r>
          </a:p>
          <a:p>
            <a:r>
              <a:rPr lang="en-US" sz="2000" dirty="0" smtClean="0"/>
              <a:t>Project </a:t>
            </a:r>
            <a:r>
              <a:rPr lang="en-US" sz="2000" dirty="0"/>
              <a:t>Overview/Skills</a:t>
            </a:r>
          </a:p>
          <a:p>
            <a:pPr lvl="1"/>
            <a:r>
              <a:rPr lang="en-US" sz="2000" dirty="0"/>
              <a:t>Students will look at and discuss artwork </a:t>
            </a:r>
            <a:r>
              <a:rPr lang="en-US" sz="2000" dirty="0" smtClean="0"/>
              <a:t>of Islamic tile designs of the Middle East </a:t>
            </a:r>
          </a:p>
          <a:p>
            <a:pPr lvl="1"/>
            <a:r>
              <a:rPr lang="en-US" sz="2000" dirty="0" smtClean="0"/>
              <a:t>Biography of </a:t>
            </a:r>
            <a:r>
              <a:rPr lang="en-US" sz="2000" dirty="0" err="1" smtClean="0"/>
              <a:t>Ibn</a:t>
            </a:r>
            <a:r>
              <a:rPr lang="en-US" sz="2000" dirty="0" smtClean="0"/>
              <a:t> Battuta, an explorer who covered an amazing amount of territory in the eastern hemisphere but is virtually unknown to the western world.</a:t>
            </a:r>
          </a:p>
          <a:p>
            <a:pPr lvl="1"/>
            <a:r>
              <a:rPr lang="en-US" sz="2000" dirty="0" smtClean="0"/>
              <a:t>This is meant to tie in with the explorer unit.</a:t>
            </a:r>
          </a:p>
          <a:p>
            <a:pPr lvl="1"/>
            <a:r>
              <a:rPr lang="en-US" sz="2000" dirty="0" smtClean="0"/>
              <a:t>Vocabulary- see slide at the end of the book with specific vocabulary</a:t>
            </a:r>
          </a:p>
          <a:p>
            <a:r>
              <a:rPr lang="en-US" sz="2000" dirty="0" smtClean="0"/>
              <a:t>Resources</a:t>
            </a:r>
          </a:p>
          <a:p>
            <a:pPr lvl="1"/>
            <a:r>
              <a:rPr lang="en-US" sz="1600" dirty="0" smtClean="0"/>
              <a:t>The Tiles of Infinity, September/October 2009 issue of Saudi Aramco World Magazine</a:t>
            </a:r>
          </a:p>
          <a:p>
            <a:pPr lvl="1"/>
            <a:r>
              <a:rPr lang="en-US" sz="1600" dirty="0" smtClean="0"/>
              <a:t>Alhambra Coloring Book</a:t>
            </a:r>
          </a:p>
          <a:p>
            <a:pPr lvl="1"/>
            <a:r>
              <a:rPr lang="en-US" sz="1600" dirty="0" smtClean="0"/>
              <a:t>Arabic Patterns</a:t>
            </a:r>
          </a:p>
          <a:p>
            <a:endParaRPr lang="en-US" sz="2000" dirty="0" smtClean="0"/>
          </a:p>
          <a:p>
            <a:pPr lvl="1"/>
            <a:endParaRPr lang="en-US" sz="1600" dirty="0"/>
          </a:p>
        </p:txBody>
      </p:sp>
    </p:spTree>
    <p:extLst>
      <p:ext uri="{BB962C8B-B14F-4D97-AF65-F5344CB8AC3E}">
        <p14:creationId xmlns:p14="http://schemas.microsoft.com/office/powerpoint/2010/main" val="54493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65501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01441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57990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226287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535739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801941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13253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981838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3923718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Ibn</a:t>
            </a:r>
            <a:r>
              <a:rPr lang="en-US" dirty="0" smtClean="0"/>
              <a:t> Battuta and the Tile art of the Middle East</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err="1" smtClean="0"/>
              <a:t>Ibn</a:t>
            </a:r>
            <a:r>
              <a:rPr lang="en-US" dirty="0" smtClean="0"/>
              <a:t> Battuta was able to travel thousands of miles, partly because of the network of Mosques all over the Middle east and Asia. </a:t>
            </a:r>
            <a:endParaRPr lang="en-US" dirty="0"/>
          </a:p>
          <a:p>
            <a:r>
              <a:rPr lang="en-US" dirty="0"/>
              <a:t>W</a:t>
            </a:r>
            <a:r>
              <a:rPr lang="en-US" dirty="0" smtClean="0"/>
              <a:t>e are going to look at the amazing mosaic tile art that can be found decorating those buildings then and now.</a:t>
            </a:r>
            <a:endParaRPr lang="en-US" dirty="0"/>
          </a:p>
        </p:txBody>
      </p:sp>
      <p:pic>
        <p:nvPicPr>
          <p:cNvPr id="6"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67479" y="1600200"/>
            <a:ext cx="3819321" cy="4830763"/>
          </a:xfrm>
          <a:prstGeom prst="rect">
            <a:avLst/>
          </a:prstGeom>
        </p:spPr>
      </p:pic>
    </p:spTree>
    <p:extLst>
      <p:ext uri="{BB962C8B-B14F-4D97-AF65-F5344CB8AC3E}">
        <p14:creationId xmlns:p14="http://schemas.microsoft.com/office/powerpoint/2010/main" val="46614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dirty="0" smtClean="0"/>
              <a:t>Middle Eastern Tile Designs - Materials Needed</a:t>
            </a:r>
            <a:endParaRPr lang="en-US" sz="3200" dirty="0"/>
          </a:p>
        </p:txBody>
      </p:sp>
      <p:sp>
        <p:nvSpPr>
          <p:cNvPr id="3" name="Content Placeholder 2"/>
          <p:cNvSpPr>
            <a:spLocks noGrp="1"/>
          </p:cNvSpPr>
          <p:nvPr>
            <p:ph sz="half" idx="1"/>
          </p:nvPr>
        </p:nvSpPr>
        <p:spPr>
          <a:xfrm>
            <a:off x="457200" y="1066800"/>
            <a:ext cx="8153400" cy="5059363"/>
          </a:xfrm>
        </p:spPr>
        <p:txBody>
          <a:bodyPr>
            <a:normAutofit fontScale="92500" lnSpcReduction="10000"/>
          </a:bodyPr>
          <a:lstStyle/>
          <a:p>
            <a:r>
              <a:rPr lang="en-US" dirty="0" smtClean="0"/>
              <a:t>White paper, cut to 12x12 (save scrap for glue stick backing), 1 per student</a:t>
            </a:r>
          </a:p>
          <a:p>
            <a:r>
              <a:rPr lang="en-US" dirty="0" smtClean="0"/>
              <a:t>Origami paper (6” size, preferably colored on both sides)</a:t>
            </a:r>
          </a:p>
          <a:p>
            <a:pPr lvl="1"/>
            <a:r>
              <a:rPr lang="en-US" dirty="0" smtClean="0"/>
              <a:t>cut using small die cut shapes in the workroom</a:t>
            </a:r>
          </a:p>
          <a:p>
            <a:pPr lvl="1"/>
            <a:r>
              <a:rPr lang="en-US" dirty="0" smtClean="0"/>
              <a:t>The paper in a big pack comes in small sections of colors that repeat. Separate this sections so that you can cut out equal numbers of squares, rhombi, and equilateral triangles in each color.</a:t>
            </a:r>
          </a:p>
          <a:p>
            <a:pPr lvl="1"/>
            <a:r>
              <a:rPr lang="en-US" dirty="0" smtClean="0"/>
              <a:t>Cut 6”square into 4” + 2” strip for the rhombus shape</a:t>
            </a:r>
          </a:p>
          <a:p>
            <a:pPr lvl="1"/>
            <a:r>
              <a:rPr lang="en-US" dirty="0" smtClean="0"/>
              <a:t>Cut into 3.5” for the square and the other 2.5” for the triangle</a:t>
            </a:r>
          </a:p>
          <a:p>
            <a:pPr lvl="1"/>
            <a:r>
              <a:rPr lang="en-US" dirty="0" smtClean="0"/>
              <a:t>Origami paper is thin, so you can cut 3-4 sheets at a time</a:t>
            </a:r>
          </a:p>
          <a:p>
            <a:r>
              <a:rPr lang="en-US" dirty="0" smtClean="0"/>
              <a:t>Glue sticks</a:t>
            </a:r>
          </a:p>
          <a:p>
            <a:r>
              <a:rPr lang="en-US" dirty="0" smtClean="0"/>
              <a:t>Geometric design idea sheets (laminated)</a:t>
            </a:r>
            <a:endParaRPr lang="en-US" dirty="0"/>
          </a:p>
        </p:txBody>
      </p:sp>
    </p:spTree>
    <p:extLst>
      <p:ext uri="{BB962C8B-B14F-4D97-AF65-F5344CB8AC3E}">
        <p14:creationId xmlns:p14="http://schemas.microsoft.com/office/powerpoint/2010/main" val="1853891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038600" cy="639762"/>
          </a:xfrm>
        </p:spPr>
        <p:txBody>
          <a:bodyPr>
            <a:noAutofit/>
          </a:bodyPr>
          <a:lstStyle/>
          <a:p>
            <a:r>
              <a:rPr lang="en-US" sz="2800" dirty="0" smtClean="0"/>
              <a:t>Architectural Geometry</a:t>
            </a:r>
            <a:endParaRPr lang="en-US" sz="2800" dirty="0"/>
          </a:p>
        </p:txBody>
      </p:sp>
      <p:sp>
        <p:nvSpPr>
          <p:cNvPr id="4" name="Content Placeholder 3"/>
          <p:cNvSpPr>
            <a:spLocks noGrp="1"/>
          </p:cNvSpPr>
          <p:nvPr>
            <p:ph idx="1"/>
          </p:nvPr>
        </p:nvSpPr>
        <p:spPr>
          <a:xfrm>
            <a:off x="228600" y="1219199"/>
            <a:ext cx="4267200" cy="1524001"/>
          </a:xfrm>
        </p:spPr>
        <p:txBody>
          <a:bodyPr>
            <a:normAutofit fontScale="92500" lnSpcReduction="10000"/>
          </a:bodyPr>
          <a:lstStyle/>
          <a:p>
            <a:pPr marL="0" indent="0">
              <a:buNone/>
            </a:pPr>
            <a:r>
              <a:rPr lang="en-US" sz="2800" dirty="0" smtClean="0"/>
              <a:t>Often, the architectural details of the building are covered with mosaics, both on the exterior and interior.</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24400" y="411028"/>
            <a:ext cx="4152900" cy="624694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2882953"/>
            <a:ext cx="4381500" cy="3746448"/>
          </a:xfrm>
          <a:prstGeom prst="rect">
            <a:avLst/>
          </a:prstGeom>
        </p:spPr>
      </p:pic>
    </p:spTree>
    <p:extLst>
      <p:ext uri="{BB962C8B-B14F-4D97-AF65-F5344CB8AC3E}">
        <p14:creationId xmlns:p14="http://schemas.microsoft.com/office/powerpoint/2010/main" val="2048862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715962"/>
          </a:xfrm>
        </p:spPr>
        <p:txBody>
          <a:bodyPr>
            <a:normAutofit fontScale="90000"/>
          </a:bodyPr>
          <a:lstStyle/>
          <a:p>
            <a:r>
              <a:rPr lang="en-US" dirty="0" smtClean="0"/>
              <a:t>Tiles of Infinity</a:t>
            </a:r>
            <a:endParaRPr lang="en-US" dirty="0"/>
          </a:p>
        </p:txBody>
      </p:sp>
      <p:sp>
        <p:nvSpPr>
          <p:cNvPr id="3" name="Content Placeholder 2"/>
          <p:cNvSpPr>
            <a:spLocks noGrp="1"/>
          </p:cNvSpPr>
          <p:nvPr>
            <p:ph sz="half" idx="1"/>
          </p:nvPr>
        </p:nvSpPr>
        <p:spPr>
          <a:xfrm>
            <a:off x="457200" y="1295400"/>
            <a:ext cx="3505200" cy="4830763"/>
          </a:xfrm>
        </p:spPr>
        <p:txBody>
          <a:bodyPr/>
          <a:lstStyle/>
          <a:p>
            <a:r>
              <a:rPr lang="en-US" dirty="0" smtClean="0"/>
              <a:t>Some tile patterns are so complex that the mathematical principles underlying them have only been identified in the last 40 years.</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292127"/>
            <a:ext cx="4144518" cy="6343650"/>
          </a:xfrm>
          <a:prstGeom prst="rect">
            <a:avLst/>
          </a:prstGeom>
        </p:spPr>
      </p:pic>
    </p:spTree>
    <p:extLst>
      <p:ext uri="{BB962C8B-B14F-4D97-AF65-F5344CB8AC3E}">
        <p14:creationId xmlns:p14="http://schemas.microsoft.com/office/powerpoint/2010/main" val="614502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Non-periodic patterns</a:t>
            </a:r>
            <a:endParaRPr lang="en-US" dirty="0"/>
          </a:p>
        </p:txBody>
      </p:sp>
      <p:sp>
        <p:nvSpPr>
          <p:cNvPr id="7" name="Content Placeholder 6"/>
          <p:cNvSpPr>
            <a:spLocks noGrp="1"/>
          </p:cNvSpPr>
          <p:nvPr>
            <p:ph sz="half" idx="1"/>
          </p:nvPr>
        </p:nvSpPr>
        <p:spPr/>
        <p:txBody>
          <a:bodyPr/>
          <a:lstStyle/>
          <a:p>
            <a:r>
              <a:rPr lang="en-US" dirty="0"/>
              <a:t>Patterns are non-periodic, which means they don’t repeat in predictable, symmetrical </a:t>
            </a:r>
            <a:r>
              <a:rPr lang="en-US" dirty="0" smtClean="0"/>
              <a:t>patterns.</a:t>
            </a:r>
          </a:p>
          <a:p>
            <a:r>
              <a:rPr lang="en-US" dirty="0" smtClean="0"/>
              <a:t>This makes it significantly more complicated.</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9639" y="1409700"/>
            <a:ext cx="4495800" cy="4495800"/>
          </a:xfrm>
          <a:prstGeom prst="rect">
            <a:avLst/>
          </a:prstGeom>
        </p:spPr>
      </p:pic>
    </p:spTree>
    <p:extLst>
      <p:ext uri="{BB962C8B-B14F-4D97-AF65-F5344CB8AC3E}">
        <p14:creationId xmlns:p14="http://schemas.microsoft.com/office/powerpoint/2010/main" val="2032817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9513"/>
          </a:xfrm>
        </p:spPr>
        <p:txBody>
          <a:bodyPr>
            <a:normAutofit fontScale="90000"/>
          </a:bodyPr>
          <a:lstStyle/>
          <a:p>
            <a:r>
              <a:rPr lang="en-US" sz="3600" dirty="0" smtClean="0"/>
              <a:t>They use colors to highlight the larger shapes created from the individual tiles.</a:t>
            </a:r>
            <a:endParaRPr lang="en-US" sz="3600" dirty="0"/>
          </a:p>
        </p:txBody>
      </p:sp>
      <p:pic>
        <p:nvPicPr>
          <p:cNvPr id="5"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307892"/>
            <a:ext cx="8001000" cy="5334000"/>
          </a:xfrm>
          <a:prstGeom prst="rect">
            <a:avLst/>
          </a:prstGeom>
        </p:spPr>
      </p:pic>
    </p:spTree>
    <p:extLst>
      <p:ext uri="{BB962C8B-B14F-4D97-AF65-F5344CB8AC3E}">
        <p14:creationId xmlns:p14="http://schemas.microsoft.com/office/powerpoint/2010/main" val="1752063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438400" cy="1782762"/>
          </a:xfrm>
        </p:spPr>
        <p:txBody>
          <a:bodyPr>
            <a:normAutofit fontScale="90000"/>
          </a:bodyPr>
          <a:lstStyle/>
          <a:p>
            <a:r>
              <a:rPr lang="en-US" dirty="0" smtClean="0"/>
              <a:t>Individual Tile Shapes</a:t>
            </a:r>
            <a:endParaRPr lang="en-US" dirty="0"/>
          </a:p>
        </p:txBody>
      </p:sp>
      <p:sp>
        <p:nvSpPr>
          <p:cNvPr id="3" name="Content Placeholder 2"/>
          <p:cNvSpPr>
            <a:spLocks noGrp="1"/>
          </p:cNvSpPr>
          <p:nvPr>
            <p:ph sz="half" idx="1"/>
          </p:nvPr>
        </p:nvSpPr>
        <p:spPr>
          <a:xfrm>
            <a:off x="457200" y="2362200"/>
            <a:ext cx="2438400" cy="3763963"/>
          </a:xfrm>
        </p:spPr>
        <p:txBody>
          <a:bodyPr>
            <a:normAutofit fontScale="92500" lnSpcReduction="20000"/>
          </a:bodyPr>
          <a:lstStyle/>
          <a:p>
            <a:r>
              <a:rPr lang="en-US" dirty="0" smtClean="0"/>
              <a:t>What shapes do you see?</a:t>
            </a:r>
          </a:p>
          <a:p>
            <a:r>
              <a:rPr lang="en-US" dirty="0" smtClean="0"/>
              <a:t>Do you see simple shapes combined to make a more complex shape?</a:t>
            </a:r>
          </a:p>
          <a:p>
            <a:r>
              <a:rPr lang="en-US" dirty="0" smtClean="0"/>
              <a:t>How is color used?</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4200" y="609600"/>
            <a:ext cx="5715000" cy="5715000"/>
          </a:xfrm>
          <a:prstGeom prst="rect">
            <a:avLst/>
          </a:prstGeom>
        </p:spPr>
      </p:pic>
    </p:spTree>
    <p:extLst>
      <p:ext uri="{BB962C8B-B14F-4D97-AF65-F5344CB8AC3E}">
        <p14:creationId xmlns:p14="http://schemas.microsoft.com/office/powerpoint/2010/main" val="3161518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500704" cy="6858000"/>
          </a:xfrm>
          <a:prstGeom prst="rect">
            <a:avLst/>
          </a:prstGeom>
        </p:spPr>
      </p:pic>
      <p:sp>
        <p:nvSpPr>
          <p:cNvPr id="3" name="TextBox 2"/>
          <p:cNvSpPr txBox="1"/>
          <p:nvPr/>
        </p:nvSpPr>
        <p:spPr>
          <a:xfrm>
            <a:off x="5715000" y="304800"/>
            <a:ext cx="3200400" cy="5078313"/>
          </a:xfrm>
          <a:prstGeom prst="rect">
            <a:avLst/>
          </a:prstGeom>
          <a:noFill/>
        </p:spPr>
        <p:txBody>
          <a:bodyPr wrap="square" rtlCol="0">
            <a:spAutoFit/>
          </a:bodyPr>
          <a:lstStyle/>
          <a:p>
            <a:r>
              <a:rPr lang="en-US" dirty="0" smtClean="0"/>
              <a:t>This article is meant as background information on the amazing non-repeating geometry of the tile mosaics of Islamic buildings.</a:t>
            </a:r>
          </a:p>
          <a:p>
            <a:endParaRPr lang="en-US" dirty="0"/>
          </a:p>
          <a:p>
            <a:r>
              <a:rPr lang="en-US" dirty="0" smtClean="0"/>
              <a:t>The magazine’s goal is to broaden knowledge of the cultures, history and geography of the Arab and Muslim worlds and their connections with the West.  </a:t>
            </a:r>
          </a:p>
          <a:p>
            <a:endParaRPr lang="en-US" dirty="0"/>
          </a:p>
          <a:p>
            <a:r>
              <a:rPr lang="en-US" dirty="0" smtClean="0"/>
              <a:t>In this particular lesson, the emphasis is on the art of the tile designs and is not intended to promote in any way the religious aspects of the art form.</a:t>
            </a:r>
            <a:endParaRPr lang="en-US" dirty="0"/>
          </a:p>
        </p:txBody>
      </p:sp>
    </p:spTree>
    <p:extLst>
      <p:ext uri="{BB962C8B-B14F-4D97-AF65-F5344CB8AC3E}">
        <p14:creationId xmlns:p14="http://schemas.microsoft.com/office/powerpoint/2010/main" val="3616692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533399"/>
            <a:ext cx="4630786" cy="577343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3214" y="558281"/>
            <a:ext cx="4630786" cy="5773431"/>
          </a:xfrm>
          <a:prstGeom prst="rect">
            <a:avLst/>
          </a:prstGeom>
        </p:spPr>
      </p:pic>
    </p:spTree>
    <p:extLst>
      <p:ext uri="{BB962C8B-B14F-4D97-AF65-F5344CB8AC3E}">
        <p14:creationId xmlns:p14="http://schemas.microsoft.com/office/powerpoint/2010/main" val="1113426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7200"/>
            <a:ext cx="4729152" cy="5896068"/>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9796" y="438539"/>
            <a:ext cx="4601547" cy="5896068"/>
          </a:xfrm>
          <a:prstGeom prst="rect">
            <a:avLst/>
          </a:prstGeom>
        </p:spPr>
      </p:pic>
    </p:spTree>
    <p:extLst>
      <p:ext uri="{BB962C8B-B14F-4D97-AF65-F5344CB8AC3E}">
        <p14:creationId xmlns:p14="http://schemas.microsoft.com/office/powerpoint/2010/main" val="1297063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2" y="533400"/>
            <a:ext cx="4645039" cy="57912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0063" y="533400"/>
            <a:ext cx="4645039" cy="5791200"/>
          </a:xfrm>
          <a:prstGeom prst="rect">
            <a:avLst/>
          </a:prstGeom>
        </p:spPr>
      </p:pic>
    </p:spTree>
    <p:extLst>
      <p:ext uri="{BB962C8B-B14F-4D97-AF65-F5344CB8AC3E}">
        <p14:creationId xmlns:p14="http://schemas.microsoft.com/office/powerpoint/2010/main" val="1914206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Today’s Project</a:t>
            </a:r>
            <a:endParaRPr lang="en-US" dirty="0"/>
          </a:p>
        </p:txBody>
      </p:sp>
      <p:sp>
        <p:nvSpPr>
          <p:cNvPr id="4" name="Content Placeholder 3"/>
          <p:cNvSpPr>
            <a:spLocks noGrp="1"/>
          </p:cNvSpPr>
          <p:nvPr>
            <p:ph sz="half" idx="1"/>
          </p:nvPr>
        </p:nvSpPr>
        <p:spPr/>
        <p:txBody>
          <a:bodyPr/>
          <a:lstStyle/>
          <a:p>
            <a:r>
              <a:rPr lang="en-US" dirty="0" smtClean="0"/>
              <a:t>Create a paper mosaic using squares, rhombi, and equilateral triangles</a:t>
            </a:r>
          </a:p>
          <a:p>
            <a:r>
              <a:rPr lang="en-US" dirty="0" smtClean="0"/>
              <a:t>Use mosaic tile patterns for geometric and color inspiration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1045028"/>
            <a:ext cx="4248150" cy="5636305"/>
          </a:xfrm>
          <a:prstGeom prst="rect">
            <a:avLst/>
          </a:prstGeom>
        </p:spPr>
      </p:pic>
    </p:spTree>
    <p:extLst>
      <p:ext uri="{BB962C8B-B14F-4D97-AF65-F5344CB8AC3E}">
        <p14:creationId xmlns:p14="http://schemas.microsoft.com/office/powerpoint/2010/main" val="353355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47" y="0"/>
            <a:ext cx="8741106" cy="6858000"/>
          </a:xfrm>
          <a:prstGeom prst="rect">
            <a:avLst/>
          </a:prstGeom>
        </p:spPr>
      </p:pic>
    </p:spTree>
    <p:extLst>
      <p:ext uri="{BB962C8B-B14F-4D97-AF65-F5344CB8AC3E}">
        <p14:creationId xmlns:p14="http://schemas.microsoft.com/office/powerpoint/2010/main" val="3020886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Step 1 – Fold Paper </a:t>
            </a:r>
            <a:endParaRPr lang="en-US" dirty="0"/>
          </a:p>
        </p:txBody>
      </p:sp>
      <p:sp>
        <p:nvSpPr>
          <p:cNvPr id="3" name="Content Placeholder 2"/>
          <p:cNvSpPr>
            <a:spLocks noGrp="1"/>
          </p:cNvSpPr>
          <p:nvPr>
            <p:ph idx="1"/>
          </p:nvPr>
        </p:nvSpPr>
        <p:spPr>
          <a:xfrm>
            <a:off x="457200" y="1143000"/>
            <a:ext cx="4191000" cy="4983163"/>
          </a:xfrm>
        </p:spPr>
        <p:txBody>
          <a:bodyPr>
            <a:normAutofit lnSpcReduction="10000"/>
          </a:bodyPr>
          <a:lstStyle/>
          <a:p>
            <a:r>
              <a:rPr lang="en-US" dirty="0" smtClean="0"/>
              <a:t>Fold paper from corner to corner and side to side so that it is divided into 8 equal sections.</a:t>
            </a:r>
          </a:p>
          <a:p>
            <a:r>
              <a:rPr lang="en-US" dirty="0" smtClean="0"/>
              <a:t>Fold the creases back so that the paper is as flat as possible.</a:t>
            </a:r>
          </a:p>
          <a:p>
            <a:r>
              <a:rPr lang="en-US" dirty="0" smtClean="0"/>
              <a:t>Write your name on the back.</a:t>
            </a:r>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5334000" y="2057400"/>
            <a:ext cx="3556000" cy="2667000"/>
          </a:xfrm>
          <a:prstGeom prst="rect">
            <a:avLst/>
          </a:prstGeom>
        </p:spPr>
      </p:pic>
    </p:spTree>
    <p:extLst>
      <p:ext uri="{BB962C8B-B14F-4D97-AF65-F5344CB8AC3E}">
        <p14:creationId xmlns:p14="http://schemas.microsoft.com/office/powerpoint/2010/main" val="1324579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1096962"/>
          </a:xfrm>
        </p:spPr>
        <p:txBody>
          <a:bodyPr>
            <a:normAutofit fontScale="90000"/>
          </a:bodyPr>
          <a:lstStyle/>
          <a:p>
            <a:r>
              <a:rPr lang="en-US" dirty="0" smtClean="0"/>
              <a:t>Step 2 – Choose a design</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16200000">
            <a:off x="6115479" y="3620650"/>
            <a:ext cx="2492345" cy="3023445"/>
          </a:xfr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29" y="457200"/>
            <a:ext cx="3023445" cy="3048000"/>
          </a:xfrm>
          <a:prstGeom prst="rect">
            <a:avLst/>
          </a:prstGeom>
        </p:spPr>
      </p:pic>
      <p:sp>
        <p:nvSpPr>
          <p:cNvPr id="7" name="TextBox 6"/>
          <p:cNvSpPr txBox="1"/>
          <p:nvPr/>
        </p:nvSpPr>
        <p:spPr>
          <a:xfrm>
            <a:off x="609600" y="2514600"/>
            <a:ext cx="4495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Look at the pattern pages.</a:t>
            </a:r>
          </a:p>
          <a:p>
            <a:pPr marL="285750" indent="-285750">
              <a:buFont typeface="Arial" panose="020B0604020202020204" pitchFamily="34" charset="0"/>
              <a:buChar char="•"/>
            </a:pPr>
            <a:r>
              <a:rPr lang="en-US" sz="2800" dirty="0"/>
              <a:t>W</a:t>
            </a:r>
            <a:r>
              <a:rPr lang="en-US" sz="2800" dirty="0" smtClean="0"/>
              <a:t>hat simple shapes do you see?</a:t>
            </a:r>
          </a:p>
          <a:p>
            <a:pPr marL="285750" indent="-285750">
              <a:buFont typeface="Arial" panose="020B0604020202020204" pitchFamily="34" charset="0"/>
              <a:buChar char="•"/>
            </a:pPr>
            <a:r>
              <a:rPr lang="en-US" sz="2800" dirty="0" smtClean="0"/>
              <a:t>What complex shapes do you see?</a:t>
            </a:r>
            <a:endParaRPr lang="en-US" sz="2800" dirty="0"/>
          </a:p>
        </p:txBody>
      </p:sp>
    </p:spTree>
    <p:extLst>
      <p:ext uri="{BB962C8B-B14F-4D97-AF65-F5344CB8AC3E}">
        <p14:creationId xmlns:p14="http://schemas.microsoft.com/office/powerpoint/2010/main" val="2063767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792162"/>
          </a:xfrm>
        </p:spPr>
        <p:txBody>
          <a:bodyPr>
            <a:normAutofit fontScale="90000"/>
          </a:bodyPr>
          <a:lstStyle/>
          <a:p>
            <a:r>
              <a:rPr lang="en-US" dirty="0" smtClean="0"/>
              <a:t>Step 3 – Center shape </a:t>
            </a:r>
            <a:endParaRPr lang="en-US" dirty="0"/>
          </a:p>
        </p:txBody>
      </p:sp>
      <p:sp>
        <p:nvSpPr>
          <p:cNvPr id="3" name="Content Placeholder 2"/>
          <p:cNvSpPr>
            <a:spLocks noGrp="1"/>
          </p:cNvSpPr>
          <p:nvPr>
            <p:ph idx="1"/>
          </p:nvPr>
        </p:nvSpPr>
        <p:spPr>
          <a:xfrm>
            <a:off x="457200" y="1524000"/>
            <a:ext cx="4191000" cy="4602163"/>
          </a:xfrm>
        </p:spPr>
        <p:txBody>
          <a:bodyPr>
            <a:normAutofit lnSpcReduction="10000"/>
          </a:bodyPr>
          <a:lstStyle/>
          <a:p>
            <a:r>
              <a:rPr lang="en-US" dirty="0" smtClean="0"/>
              <a:t>Paper shape options</a:t>
            </a:r>
          </a:p>
          <a:p>
            <a:pPr lvl="1"/>
            <a:r>
              <a:rPr lang="en-US" dirty="0" smtClean="0"/>
              <a:t>Square</a:t>
            </a:r>
          </a:p>
          <a:p>
            <a:pPr lvl="1"/>
            <a:r>
              <a:rPr lang="en-US" dirty="0" smtClean="0"/>
              <a:t>Rhombus</a:t>
            </a:r>
          </a:p>
          <a:p>
            <a:pPr lvl="1"/>
            <a:r>
              <a:rPr lang="en-US" dirty="0" smtClean="0"/>
              <a:t>Equilateral triangle</a:t>
            </a:r>
          </a:p>
          <a:p>
            <a:r>
              <a:rPr lang="en-US" dirty="0" smtClean="0"/>
              <a:t>Experiment with making compound shapes from the simple shapes for your center.</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825081"/>
            <a:ext cx="3714750" cy="278606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5673" y="381000"/>
            <a:ext cx="3200677" cy="3225064"/>
          </a:xfrm>
          <a:prstGeom prst="rect">
            <a:avLst/>
          </a:prstGeom>
        </p:spPr>
      </p:pic>
      <p:sp>
        <p:nvSpPr>
          <p:cNvPr id="9" name="Right Arrow 8"/>
          <p:cNvSpPr/>
          <p:nvPr/>
        </p:nvSpPr>
        <p:spPr>
          <a:xfrm>
            <a:off x="6019800" y="18288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867400" y="52181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498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Step 4 – Concentric shapes </a:t>
            </a:r>
            <a:endParaRPr lang="en-US" dirty="0"/>
          </a:p>
        </p:txBody>
      </p:sp>
      <p:sp>
        <p:nvSpPr>
          <p:cNvPr id="3" name="Content Placeholder 2"/>
          <p:cNvSpPr>
            <a:spLocks noGrp="1"/>
          </p:cNvSpPr>
          <p:nvPr>
            <p:ph idx="1"/>
          </p:nvPr>
        </p:nvSpPr>
        <p:spPr>
          <a:xfrm>
            <a:off x="457200" y="1143000"/>
            <a:ext cx="4114800" cy="4983163"/>
          </a:xfrm>
        </p:spPr>
        <p:txBody>
          <a:bodyPr>
            <a:normAutofit fontScale="92500"/>
          </a:bodyPr>
          <a:lstStyle/>
          <a:p>
            <a:r>
              <a:rPr lang="en-US" dirty="0" smtClean="0"/>
              <a:t>Refer to the pattern pages for ideas.</a:t>
            </a:r>
          </a:p>
          <a:p>
            <a:r>
              <a:rPr lang="en-US" dirty="0" smtClean="0"/>
              <a:t>Use the fold lines of your paper for. symmetry guidelines</a:t>
            </a:r>
          </a:p>
          <a:p>
            <a:r>
              <a:rPr lang="en-US" dirty="0" smtClean="0"/>
              <a:t>What shapes fit around your center shape?</a:t>
            </a:r>
          </a:p>
          <a:p>
            <a:r>
              <a:rPr lang="en-US" dirty="0" smtClean="0"/>
              <a:t>Use colors to emphasize the pattern.</a:t>
            </a:r>
          </a:p>
          <a:p>
            <a:pPr marL="0" indent="0">
              <a:buNone/>
            </a:pP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6400" y="2133600"/>
            <a:ext cx="2895600" cy="3124200"/>
          </a:xfrm>
          <a:prstGeom prst="rect">
            <a:avLst/>
          </a:prstGeom>
        </p:spPr>
      </p:pic>
    </p:spTree>
    <p:extLst>
      <p:ext uri="{BB962C8B-B14F-4D97-AF65-F5344CB8AC3E}">
        <p14:creationId xmlns:p14="http://schemas.microsoft.com/office/powerpoint/2010/main" val="432702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Step 5 – Plan out 2 rows  </a:t>
            </a:r>
            <a:endParaRPr lang="en-US" dirty="0"/>
          </a:p>
        </p:txBody>
      </p:sp>
      <p:sp>
        <p:nvSpPr>
          <p:cNvPr id="3" name="Content Placeholder 2"/>
          <p:cNvSpPr>
            <a:spLocks noGrp="1"/>
          </p:cNvSpPr>
          <p:nvPr>
            <p:ph idx="1"/>
          </p:nvPr>
        </p:nvSpPr>
        <p:spPr>
          <a:xfrm>
            <a:off x="457200" y="1143000"/>
            <a:ext cx="4114800" cy="4983163"/>
          </a:xfrm>
        </p:spPr>
        <p:txBody>
          <a:bodyPr>
            <a:normAutofit/>
          </a:bodyPr>
          <a:lstStyle/>
          <a:p>
            <a:r>
              <a:rPr lang="en-US" dirty="0" smtClean="0"/>
              <a:t>Decide on a pattern. </a:t>
            </a:r>
          </a:p>
          <a:p>
            <a:r>
              <a:rPr lang="en-US" dirty="0" smtClean="0"/>
              <a:t>Plan out 2 concentric rows</a:t>
            </a:r>
            <a:r>
              <a:rPr lang="en-US" dirty="0"/>
              <a:t> </a:t>
            </a:r>
            <a:r>
              <a:rPr lang="en-US" dirty="0" smtClean="0"/>
              <a:t>including the colors.</a:t>
            </a:r>
          </a:p>
          <a:p>
            <a:r>
              <a:rPr lang="en-US" dirty="0" smtClean="0"/>
              <a:t>Then use glue stick to keep paper in place.</a:t>
            </a:r>
          </a:p>
          <a:p>
            <a:pPr lvl="1"/>
            <a:r>
              <a:rPr lang="en-US" dirty="0" smtClean="0"/>
              <a:t>Use the extra white paper strip as a backing when gluing.</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676400"/>
            <a:ext cx="4407958" cy="3733800"/>
          </a:xfrm>
          <a:prstGeom prst="rect">
            <a:avLst/>
          </a:prstGeom>
        </p:spPr>
      </p:pic>
    </p:spTree>
    <p:extLst>
      <p:ext uri="{BB962C8B-B14F-4D97-AF65-F5344CB8AC3E}">
        <p14:creationId xmlns:p14="http://schemas.microsoft.com/office/powerpoint/2010/main" val="2921599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Step 6 – Plan 2 more rows </a:t>
            </a:r>
            <a:endParaRPr lang="en-US" dirty="0"/>
          </a:p>
        </p:txBody>
      </p:sp>
      <p:sp>
        <p:nvSpPr>
          <p:cNvPr id="3" name="Content Placeholder 2"/>
          <p:cNvSpPr>
            <a:spLocks noGrp="1"/>
          </p:cNvSpPr>
          <p:nvPr>
            <p:ph idx="1"/>
          </p:nvPr>
        </p:nvSpPr>
        <p:spPr>
          <a:xfrm>
            <a:off x="457200" y="1143000"/>
            <a:ext cx="4191000" cy="4983163"/>
          </a:xfrm>
        </p:spPr>
        <p:txBody>
          <a:bodyPr/>
          <a:lstStyle/>
          <a:p>
            <a:r>
              <a:rPr lang="en-US" dirty="0" smtClean="0"/>
              <a:t>Plan 2 more rows.</a:t>
            </a:r>
          </a:p>
          <a:p>
            <a:pPr lvl="1"/>
            <a:r>
              <a:rPr lang="en-US" dirty="0" smtClean="0"/>
              <a:t>Use color to emphasize your shape patterns.</a:t>
            </a:r>
          </a:p>
          <a:p>
            <a:r>
              <a:rPr lang="en-US" dirty="0" smtClean="0"/>
              <a:t>Then glue.</a:t>
            </a:r>
          </a:p>
          <a:p>
            <a:r>
              <a:rPr lang="en-US" dirty="0" smtClean="0"/>
              <a:t>Cover the paper all the way to the edge.</a:t>
            </a:r>
          </a:p>
          <a:p>
            <a:r>
              <a:rPr lang="en-US" dirty="0" smtClean="0"/>
              <a:t>Trim any shapes that hang over the edge.</a:t>
            </a:r>
          </a:p>
          <a:p>
            <a:endParaRPr lang="en-US" dirty="0"/>
          </a:p>
        </p:txBody>
      </p:sp>
    </p:spTree>
    <p:extLst>
      <p:ext uri="{BB962C8B-B14F-4D97-AF65-F5344CB8AC3E}">
        <p14:creationId xmlns:p14="http://schemas.microsoft.com/office/powerpoint/2010/main" val="1850497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Display</a:t>
            </a:r>
            <a:endParaRPr lang="en-US" dirty="0"/>
          </a:p>
        </p:txBody>
      </p:sp>
      <p:sp>
        <p:nvSpPr>
          <p:cNvPr id="3" name="Content Placeholder 2"/>
          <p:cNvSpPr>
            <a:spLocks noGrp="1"/>
          </p:cNvSpPr>
          <p:nvPr>
            <p:ph idx="1"/>
          </p:nvPr>
        </p:nvSpPr>
        <p:spPr>
          <a:xfrm>
            <a:off x="457200" y="1066800"/>
            <a:ext cx="8229600" cy="5410200"/>
          </a:xfrm>
        </p:spPr>
        <p:txBody>
          <a:bodyPr>
            <a:noAutofit/>
          </a:bodyPr>
          <a:lstStyle/>
          <a:p>
            <a:r>
              <a:rPr lang="en-US" sz="2800" dirty="0" smtClean="0"/>
              <a:t>Once the project is finished, student work should be mounted on black paper and displayed either in the classroom or in the designated area in the hallway.</a:t>
            </a:r>
          </a:p>
          <a:p>
            <a:r>
              <a:rPr lang="en-US" sz="2800" dirty="0" smtClean="0"/>
              <a:t>If there are some who have not finished, please check with the teacher on how they would like to proceed. Do not assume that it ok to continue the project after the allotted time.</a:t>
            </a:r>
            <a:endParaRPr lang="en-US" sz="2000" dirty="0"/>
          </a:p>
          <a:p>
            <a:pPr marL="0" indent="0">
              <a:buNone/>
            </a:pPr>
            <a:endParaRPr lang="en-US" sz="1600" dirty="0"/>
          </a:p>
        </p:txBody>
      </p:sp>
    </p:spTree>
    <p:extLst>
      <p:ext uri="{BB962C8B-B14F-4D97-AF65-F5344CB8AC3E}">
        <p14:creationId xmlns:p14="http://schemas.microsoft.com/office/powerpoint/2010/main" val="2788583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54833" y="3196343"/>
            <a:ext cx="2971799" cy="360506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01565" y="-6398"/>
            <a:ext cx="2964571" cy="359629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101565" y="3197113"/>
            <a:ext cx="2964572" cy="359629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154832" y="-14397"/>
            <a:ext cx="2971799" cy="3605065"/>
          </a:xfrm>
          <a:prstGeom prst="rect">
            <a:avLst/>
          </a:prstGeom>
        </p:spPr>
      </p:pic>
    </p:spTree>
    <p:extLst>
      <p:ext uri="{BB962C8B-B14F-4D97-AF65-F5344CB8AC3E}">
        <p14:creationId xmlns:p14="http://schemas.microsoft.com/office/powerpoint/2010/main" val="1375387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903042" y="3504795"/>
            <a:ext cx="3224117" cy="32766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6034" y="3531037"/>
            <a:ext cx="3198142" cy="322411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6034" y="152401"/>
            <a:ext cx="3198142" cy="322411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00" y="176117"/>
            <a:ext cx="3198142" cy="3200400"/>
          </a:xfrm>
          <a:prstGeom prst="rect">
            <a:avLst/>
          </a:prstGeom>
        </p:spPr>
      </p:pic>
    </p:spTree>
    <p:extLst>
      <p:ext uri="{BB962C8B-B14F-4D97-AF65-F5344CB8AC3E}">
        <p14:creationId xmlns:p14="http://schemas.microsoft.com/office/powerpoint/2010/main" val="3991715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061" y="3701653"/>
            <a:ext cx="4386141" cy="292774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2503" y="381000"/>
            <a:ext cx="4168377" cy="277891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62235" y="-264084"/>
            <a:ext cx="3385792" cy="438614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5182791" y="2896793"/>
            <a:ext cx="3312321" cy="4152896"/>
          </a:xfrm>
          <a:prstGeom prst="rect">
            <a:avLst/>
          </a:prstGeom>
        </p:spPr>
      </p:pic>
    </p:spTree>
    <p:extLst>
      <p:ext uri="{BB962C8B-B14F-4D97-AF65-F5344CB8AC3E}">
        <p14:creationId xmlns:p14="http://schemas.microsoft.com/office/powerpoint/2010/main" val="60338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24467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271810" y="-128311"/>
            <a:ext cx="3238500" cy="418092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733799"/>
            <a:ext cx="4318000" cy="27797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342900"/>
            <a:ext cx="4318000" cy="32385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0599" y="3733799"/>
            <a:ext cx="3733801" cy="2827329"/>
          </a:xfrm>
          <a:prstGeom prst="rect">
            <a:avLst/>
          </a:prstGeom>
        </p:spPr>
      </p:pic>
    </p:spTree>
    <p:extLst>
      <p:ext uri="{BB962C8B-B14F-4D97-AF65-F5344CB8AC3E}">
        <p14:creationId xmlns:p14="http://schemas.microsoft.com/office/powerpoint/2010/main" val="297531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827418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22469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5" y="0"/>
            <a:ext cx="8931590" cy="6858000"/>
          </a:xfrm>
          <a:prstGeom prst="rect">
            <a:avLst/>
          </a:prstGeom>
        </p:spPr>
      </p:pic>
    </p:spTree>
    <p:extLst>
      <p:ext uri="{BB962C8B-B14F-4D97-AF65-F5344CB8AC3E}">
        <p14:creationId xmlns:p14="http://schemas.microsoft.com/office/powerpoint/2010/main" val="1901517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30958</TotalTime>
  <Words>847</Words>
  <Application>Microsoft Macintosh PowerPoint</Application>
  <PresentationFormat>On-screen Show (4:3)</PresentationFormat>
  <Paragraphs>100</Paragraphs>
  <Slides>60</Slides>
  <Notes>13</Notes>
  <HiddenSlides>9</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Middle Eastern Tile Designs</vt:lpstr>
      <vt:lpstr>How this PowerPoint Works</vt:lpstr>
      <vt:lpstr>Lesson Overview 1</vt:lpstr>
      <vt:lpstr>Middle Eastern Tile Designs - Materials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Ibn Battuta and the Tile art of the Middle East</vt:lpstr>
      <vt:lpstr>Architectural Geometry</vt:lpstr>
      <vt:lpstr>Tiles of Infinity</vt:lpstr>
      <vt:lpstr>Non-periodic patterns</vt:lpstr>
      <vt:lpstr>They use colors to highlight the larger shapes created from the individual tiles.</vt:lpstr>
      <vt:lpstr>Individual Tile Shapes</vt:lpstr>
      <vt:lpstr>PowerPoint Presentation</vt:lpstr>
      <vt:lpstr>PowerPoint Presentation</vt:lpstr>
      <vt:lpstr>PowerPoint Presentation</vt:lpstr>
      <vt:lpstr>PowerPoint Presentation</vt:lpstr>
      <vt:lpstr>Today’s Project</vt:lpstr>
      <vt:lpstr>Step 1 – Fold Paper </vt:lpstr>
      <vt:lpstr>Step 2 – Choose a design</vt:lpstr>
      <vt:lpstr>Step 3 – Center shape </vt:lpstr>
      <vt:lpstr>Step 4 – Concentric shapes </vt:lpstr>
      <vt:lpstr>Step 5 – Plan out 2 rows  </vt:lpstr>
      <vt:lpstr>Step 6 – Plan 2 more rows </vt:lpstr>
      <vt:lpstr>Display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Finch</dc:creator>
  <cp:lastModifiedBy>Tara Cady Sartorius</cp:lastModifiedBy>
  <cp:revision>99</cp:revision>
  <cp:lastPrinted>2013-12-02T09:01:09Z</cp:lastPrinted>
  <dcterms:created xsi:type="dcterms:W3CDTF">2012-05-09T05:23:19Z</dcterms:created>
  <dcterms:modified xsi:type="dcterms:W3CDTF">2018-04-25T20:57:59Z</dcterms:modified>
</cp:coreProperties>
</file>